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9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3DC"/>
    <a:srgbClr val="947B82"/>
    <a:srgbClr val="A69152"/>
    <a:srgbClr val="D5BEBF"/>
    <a:srgbClr val="3C3229"/>
    <a:srgbClr val="A7D9FF"/>
    <a:srgbClr val="1199FF"/>
    <a:srgbClr val="C2966B"/>
    <a:srgbClr val="DCD1B4"/>
    <a:srgbClr val="F5C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02-11-2020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02-11-2020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DE126-FDA4-4BBA-8C40-54CAB9F6A180}" type="slidenum">
              <a:rPr lang="en-IN" altLang="en-US" smtClean="0"/>
              <a:pPr/>
              <a:t>0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2416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you!</a:t>
            </a:r>
            <a:endParaRPr lang="en-IN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enter contact info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4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title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6297-5578-4D2E-843E-80D61CA5B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4" y="427492"/>
            <a:ext cx="8089200" cy="601200"/>
          </a:xfrm>
        </p:spPr>
        <p:txBody>
          <a:bodyPr/>
          <a:lstStyle/>
          <a:p>
            <a:r>
              <a:rPr lang="en-US" sz="3400" dirty="0">
                <a:ea typeface="MS PGothic"/>
              </a:rPr>
              <a:t>Allstate/Stanford Research Update: Observation Noise</a:t>
            </a:r>
            <a:endParaRPr lang="en-IN" sz="34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96DFD-DB12-4F84-A8F0-B9706439B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>
                <a:latin typeface="+mn-lt"/>
              </a:rPr>
              <a:t>Shubh Gupta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B7DF2-E642-4128-9139-C581EB21F17C}"/>
              </a:ext>
            </a:extLst>
          </p:cNvPr>
          <p:cNvSpPr txBox="1"/>
          <p:nvPr/>
        </p:nvSpPr>
        <p:spPr>
          <a:xfrm>
            <a:off x="-5906" y="4789096"/>
            <a:ext cx="28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Crimson" panose="02000503000000000000" pitchFamily="50" charset="0"/>
              </a:rPr>
              <a:t>Nov 2, 2020</a:t>
            </a:r>
          </a:p>
        </p:txBody>
      </p:sp>
    </p:spTree>
    <p:extLst>
      <p:ext uri="{BB962C8B-B14F-4D97-AF65-F5344CB8AC3E}">
        <p14:creationId xmlns:p14="http://schemas.microsoft.com/office/powerpoint/2010/main" val="183309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AA01EA-46FA-4B24-805B-AC01908C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00904-F6E4-4920-8EC2-1768FC80E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1</a:t>
            </a:fld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77952B-ADE4-46F2-A2F6-F417DFC2F6CF}"/>
              </a:ext>
            </a:extLst>
          </p:cNvPr>
          <p:cNvSpPr/>
          <p:nvPr/>
        </p:nvSpPr>
        <p:spPr>
          <a:xfrm>
            <a:off x="782352" y="2793777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AST Solver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786975-3259-49D9-AD2C-ED69100766E2}"/>
              </a:ext>
            </a:extLst>
          </p:cNvPr>
          <p:cNvSpPr/>
          <p:nvPr/>
        </p:nvSpPr>
        <p:spPr>
          <a:xfrm>
            <a:off x="4890619" y="2793777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BD4806-154A-4E54-A753-1FAC11DF2F09}"/>
              </a:ext>
            </a:extLst>
          </p:cNvPr>
          <p:cNvSpPr/>
          <p:nvPr/>
        </p:nvSpPr>
        <p:spPr>
          <a:xfrm>
            <a:off x="6912160" y="2793777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16706-6963-4417-930A-FC200C0D12E3}"/>
              </a:ext>
            </a:extLst>
          </p:cNvPr>
          <p:cNvSpPr txBox="1"/>
          <p:nvPr/>
        </p:nvSpPr>
        <p:spPr>
          <a:xfrm>
            <a:off x="6312307" y="290922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44CD0A-5D53-47D7-80BD-4FE7FD9839B3}"/>
              </a:ext>
            </a:extLst>
          </p:cNvPr>
          <p:cNvSpPr/>
          <p:nvPr/>
        </p:nvSpPr>
        <p:spPr>
          <a:xfrm>
            <a:off x="4726639" y="2383492"/>
            <a:ext cx="3570194" cy="1432112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9BE53-FCB8-4C79-B6E9-F88B472F0079}"/>
              </a:ext>
            </a:extLst>
          </p:cNvPr>
          <p:cNvSpPr txBox="1"/>
          <p:nvPr/>
        </p:nvSpPr>
        <p:spPr>
          <a:xfrm>
            <a:off x="7156777" y="344627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4EFF5-FE99-4C3A-93F1-7269431DB330}"/>
              </a:ext>
            </a:extLst>
          </p:cNvPr>
          <p:cNvSpPr/>
          <p:nvPr/>
        </p:nvSpPr>
        <p:spPr>
          <a:xfrm>
            <a:off x="3342528" y="1161190"/>
            <a:ext cx="1229472" cy="7213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E925073-C0F6-4EBA-96D6-091035431FB6}"/>
              </a:ext>
            </a:extLst>
          </p:cNvPr>
          <p:cNvCxnSpPr/>
          <p:nvPr/>
        </p:nvCxnSpPr>
        <p:spPr>
          <a:xfrm rot="10800000">
            <a:off x="4565277" y="1653989"/>
            <a:ext cx="1559859" cy="726141"/>
          </a:xfrm>
          <a:prstGeom prst="bentConnector3">
            <a:avLst>
              <a:gd name="adj1" fmla="val 4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FCB4142-4314-4439-8F04-42CC7A1850E1}"/>
              </a:ext>
            </a:extLst>
          </p:cNvPr>
          <p:cNvCxnSpPr>
            <a:cxnSpLocks/>
          </p:cNvCxnSpPr>
          <p:nvPr/>
        </p:nvCxnSpPr>
        <p:spPr>
          <a:xfrm rot="10800000">
            <a:off x="4565276" y="1317813"/>
            <a:ext cx="2151310" cy="1054357"/>
          </a:xfrm>
          <a:prstGeom prst="bentConnector3">
            <a:avLst>
              <a:gd name="adj1" fmla="val 3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4031D97-5BB3-4041-BA1D-4BB619591067}"/>
              </a:ext>
            </a:extLst>
          </p:cNvPr>
          <p:cNvCxnSpPr>
            <a:stCxn id="20" idx="1"/>
            <a:endCxn id="5" idx="0"/>
          </p:cNvCxnSpPr>
          <p:nvPr/>
        </p:nvCxnSpPr>
        <p:spPr>
          <a:xfrm rot="10800000" flipV="1">
            <a:off x="1397088" y="1521849"/>
            <a:ext cx="1945440" cy="1271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B85DCB-1A1B-4456-87D5-627FED53B437}"/>
              </a:ext>
            </a:extLst>
          </p:cNvPr>
          <p:cNvCxnSpPr>
            <a:endCxn id="13" idx="1"/>
          </p:cNvCxnSpPr>
          <p:nvPr/>
        </p:nvCxnSpPr>
        <p:spPr>
          <a:xfrm>
            <a:off x="2064124" y="3093886"/>
            <a:ext cx="2662515" cy="5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745604-3687-42EA-A6EF-F1730C8D38CE}"/>
              </a:ext>
            </a:extLst>
          </p:cNvPr>
          <p:cNvSpPr txBox="1"/>
          <p:nvPr/>
        </p:nvSpPr>
        <p:spPr>
          <a:xfrm>
            <a:off x="5912052" y="97190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2DCF7E-2C2B-4F12-9D0C-AB8FB7EAF15E}"/>
              </a:ext>
            </a:extLst>
          </p:cNvPr>
          <p:cNvSpPr txBox="1"/>
          <p:nvPr/>
        </p:nvSpPr>
        <p:spPr>
          <a:xfrm>
            <a:off x="5778842" y="1337183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62A9B-26B2-4AF8-A74B-123A66ADF55F}"/>
              </a:ext>
            </a:extLst>
          </p:cNvPr>
          <p:cNvSpPr txBox="1"/>
          <p:nvPr/>
        </p:nvSpPr>
        <p:spPr>
          <a:xfrm>
            <a:off x="2259661" y="272763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B6797C-6AAB-4E63-A30E-3DC0667FAF16}"/>
              </a:ext>
            </a:extLst>
          </p:cNvPr>
          <p:cNvSpPr txBox="1"/>
          <p:nvPr/>
        </p:nvSpPr>
        <p:spPr>
          <a:xfrm>
            <a:off x="2222571" y="311137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(Sensor/control noise)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85E3B1-C68D-4E8A-874F-EED070FBF812}"/>
              </a:ext>
            </a:extLst>
          </p:cNvPr>
          <p:cNvSpPr txBox="1"/>
          <p:nvPr/>
        </p:nvSpPr>
        <p:spPr>
          <a:xfrm>
            <a:off x="1498194" y="116929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6243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D068A-CA6D-423E-ABCB-9C3447D6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Noise in Simulator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41751-34A9-40CF-8B2B-54DDD7EB1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2</a:t>
            </a:fld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B183D-DD0F-4F42-90A7-F981F6E85CFD}"/>
              </a:ext>
            </a:extLst>
          </p:cNvPr>
          <p:cNvSpPr/>
          <p:nvPr/>
        </p:nvSpPr>
        <p:spPr>
          <a:xfrm>
            <a:off x="4885481" y="1572005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4CB07C-1984-4145-B4B3-3E883B802D4A}"/>
              </a:ext>
            </a:extLst>
          </p:cNvPr>
          <p:cNvSpPr/>
          <p:nvPr/>
        </p:nvSpPr>
        <p:spPr>
          <a:xfrm>
            <a:off x="6907022" y="1572005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99829-43D2-41AA-9816-ADDCDB2EE232}"/>
              </a:ext>
            </a:extLst>
          </p:cNvPr>
          <p:cNvSpPr txBox="1"/>
          <p:nvPr/>
        </p:nvSpPr>
        <p:spPr>
          <a:xfrm>
            <a:off x="6307169" y="168744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C82C7-7D41-456D-A83D-DE13B5EDF4D1}"/>
              </a:ext>
            </a:extLst>
          </p:cNvPr>
          <p:cNvSpPr/>
          <p:nvPr/>
        </p:nvSpPr>
        <p:spPr>
          <a:xfrm>
            <a:off x="2428639" y="1572005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CBB5CF-6EA5-4368-8037-56CDE7A60147}"/>
              </a:ext>
            </a:extLst>
          </p:cNvPr>
          <p:cNvSpPr/>
          <p:nvPr/>
        </p:nvSpPr>
        <p:spPr>
          <a:xfrm>
            <a:off x="4885481" y="2571750"/>
            <a:ext cx="1229472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20CF6-2C14-4379-81EF-D332DA6AC8D3}"/>
              </a:ext>
            </a:extLst>
          </p:cNvPr>
          <p:cNvSpPr/>
          <p:nvPr/>
        </p:nvSpPr>
        <p:spPr>
          <a:xfrm>
            <a:off x="6907022" y="2571750"/>
            <a:ext cx="1229472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FEBB5-A3B9-438B-BA6D-8DA302A0CEE1}"/>
              </a:ext>
            </a:extLst>
          </p:cNvPr>
          <p:cNvSpPr txBox="1"/>
          <p:nvPr/>
        </p:nvSpPr>
        <p:spPr>
          <a:xfrm>
            <a:off x="6307169" y="2687193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197D6-9317-4BBB-A998-AA97D13FC7B8}"/>
              </a:ext>
            </a:extLst>
          </p:cNvPr>
          <p:cNvSpPr/>
          <p:nvPr/>
        </p:nvSpPr>
        <p:spPr>
          <a:xfrm>
            <a:off x="2428639" y="2571750"/>
            <a:ext cx="1229472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95D0D-9201-48F9-812E-4D30D8D6230B}"/>
              </a:ext>
            </a:extLst>
          </p:cNvPr>
          <p:cNvSpPr txBox="1"/>
          <p:nvPr/>
        </p:nvSpPr>
        <p:spPr>
          <a:xfrm>
            <a:off x="476551" y="168744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States: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78A3D-0772-4B17-B584-CB1E6AF19E7C}"/>
              </a:ext>
            </a:extLst>
          </p:cNvPr>
          <p:cNvSpPr txBox="1"/>
          <p:nvPr/>
        </p:nvSpPr>
        <p:spPr>
          <a:xfrm>
            <a:off x="515023" y="269407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States: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4D500B-015E-4700-B8A1-41A0FD1154B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0" y="3171968"/>
            <a:ext cx="3043375" cy="13664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D98654-06E1-4E47-9D19-580403BBC0C3}"/>
              </a:ext>
            </a:extLst>
          </p:cNvPr>
          <p:cNvSpPr txBox="1"/>
          <p:nvPr/>
        </p:nvSpPr>
        <p:spPr>
          <a:xfrm>
            <a:off x="53686" y="412105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Actions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392762E-C870-4853-8F8D-4AE18826ACC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0" y="3171968"/>
            <a:ext cx="5500217" cy="13664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C24A831-3E91-4505-AAD5-BB6016C06B44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0" y="3171968"/>
            <a:ext cx="7521758" cy="13664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A4A31F-E2D6-4E4A-86B0-7A022DD958D6}"/>
              </a:ext>
            </a:extLst>
          </p:cNvPr>
          <p:cNvSpPr txBox="1"/>
          <p:nvPr/>
        </p:nvSpPr>
        <p:spPr>
          <a:xfrm>
            <a:off x="2661860" y="1134137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Used for driving decisions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C308E0-0D94-42AE-838F-9C733EFE34A4}"/>
              </a:ext>
            </a:extLst>
          </p:cNvPr>
          <p:cNvCxnSpPr>
            <a:cxnSpLocks/>
            <a:stCxn id="20" idx="3"/>
            <a:endCxn id="34" idx="2"/>
          </p:cNvCxnSpPr>
          <p:nvPr/>
        </p:nvCxnSpPr>
        <p:spPr>
          <a:xfrm flipV="1">
            <a:off x="3658111" y="1472691"/>
            <a:ext cx="195742" cy="13991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61DFF1-14C2-4D8E-82B8-83B22A96F53C}"/>
              </a:ext>
            </a:extLst>
          </p:cNvPr>
          <p:cNvCxnSpPr>
            <a:cxnSpLocks/>
            <a:stCxn id="14" idx="1"/>
            <a:endCxn id="34" idx="2"/>
          </p:cNvCxnSpPr>
          <p:nvPr/>
        </p:nvCxnSpPr>
        <p:spPr>
          <a:xfrm flipH="1" flipV="1">
            <a:off x="3853853" y="1472691"/>
            <a:ext cx="1031628" cy="13991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CF9E8AC-6478-4C96-A95A-6DC1917631A0}"/>
              </a:ext>
            </a:extLst>
          </p:cNvPr>
          <p:cNvSpPr txBox="1"/>
          <p:nvPr/>
        </p:nvSpPr>
        <p:spPr>
          <a:xfrm>
            <a:off x="291355" y="111523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Simulator</a:t>
            </a:r>
          </a:p>
        </p:txBody>
      </p:sp>
    </p:spTree>
    <p:extLst>
      <p:ext uri="{BB962C8B-B14F-4D97-AF65-F5344CB8AC3E}">
        <p14:creationId xmlns:p14="http://schemas.microsoft.com/office/powerpoint/2010/main" val="227767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D068A-CA6D-423E-ABCB-9C3447D6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Noise in Simulator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41751-34A9-40CF-8B2B-54DDD7EB1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3</a:t>
            </a:fld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B183D-DD0F-4F42-90A7-F981F6E85CFD}"/>
              </a:ext>
            </a:extLst>
          </p:cNvPr>
          <p:cNvSpPr/>
          <p:nvPr/>
        </p:nvSpPr>
        <p:spPr>
          <a:xfrm>
            <a:off x="4885481" y="1572005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4CB07C-1984-4145-B4B3-3E883B802D4A}"/>
              </a:ext>
            </a:extLst>
          </p:cNvPr>
          <p:cNvSpPr/>
          <p:nvPr/>
        </p:nvSpPr>
        <p:spPr>
          <a:xfrm>
            <a:off x="6907022" y="1572005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99829-43D2-41AA-9816-ADDCDB2EE232}"/>
              </a:ext>
            </a:extLst>
          </p:cNvPr>
          <p:cNvSpPr txBox="1"/>
          <p:nvPr/>
        </p:nvSpPr>
        <p:spPr>
          <a:xfrm>
            <a:off x="6307169" y="168744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C82C7-7D41-456D-A83D-DE13B5EDF4D1}"/>
              </a:ext>
            </a:extLst>
          </p:cNvPr>
          <p:cNvSpPr/>
          <p:nvPr/>
        </p:nvSpPr>
        <p:spPr>
          <a:xfrm>
            <a:off x="2428639" y="1572005"/>
            <a:ext cx="1229472" cy="600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CBB5CF-6EA5-4368-8037-56CDE7A60147}"/>
              </a:ext>
            </a:extLst>
          </p:cNvPr>
          <p:cNvSpPr/>
          <p:nvPr/>
        </p:nvSpPr>
        <p:spPr>
          <a:xfrm>
            <a:off x="4885481" y="2571750"/>
            <a:ext cx="1229472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20CF6-2C14-4379-81EF-D332DA6AC8D3}"/>
              </a:ext>
            </a:extLst>
          </p:cNvPr>
          <p:cNvSpPr/>
          <p:nvPr/>
        </p:nvSpPr>
        <p:spPr>
          <a:xfrm>
            <a:off x="6907022" y="2571750"/>
            <a:ext cx="1229472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Agent #N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FEBB5-A3B9-438B-BA6D-8DA302A0CEE1}"/>
              </a:ext>
            </a:extLst>
          </p:cNvPr>
          <p:cNvSpPr txBox="1"/>
          <p:nvPr/>
        </p:nvSpPr>
        <p:spPr>
          <a:xfrm>
            <a:off x="6307169" y="2687193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197D6-9317-4BBB-A998-AA97D13FC7B8}"/>
              </a:ext>
            </a:extLst>
          </p:cNvPr>
          <p:cNvSpPr/>
          <p:nvPr/>
        </p:nvSpPr>
        <p:spPr>
          <a:xfrm>
            <a:off x="2428639" y="2571750"/>
            <a:ext cx="1229472" cy="600218"/>
          </a:xfrm>
          <a:prstGeom prst="rect">
            <a:avLst/>
          </a:prstGeom>
          <a:solidFill>
            <a:srgbClr val="A7D9FF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95D0D-9201-48F9-812E-4D30D8D6230B}"/>
              </a:ext>
            </a:extLst>
          </p:cNvPr>
          <p:cNvSpPr txBox="1"/>
          <p:nvPr/>
        </p:nvSpPr>
        <p:spPr>
          <a:xfrm>
            <a:off x="476551" y="168744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States: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78A3D-0772-4B17-B584-CB1E6AF19E7C}"/>
              </a:ext>
            </a:extLst>
          </p:cNvPr>
          <p:cNvSpPr txBox="1"/>
          <p:nvPr/>
        </p:nvSpPr>
        <p:spPr>
          <a:xfrm>
            <a:off x="515023" y="269407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States: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4D500B-015E-4700-B8A1-41A0FD1154B8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7236" y="4171713"/>
            <a:ext cx="3016139" cy="3666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D98654-06E1-4E47-9D19-580403BBC0C3}"/>
              </a:ext>
            </a:extLst>
          </p:cNvPr>
          <p:cNvSpPr txBox="1"/>
          <p:nvPr/>
        </p:nvSpPr>
        <p:spPr>
          <a:xfrm>
            <a:off x="53686" y="412105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Actions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392762E-C870-4853-8F8D-4AE18826ACCC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0" y="4171713"/>
            <a:ext cx="5500217" cy="3666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C24A831-3E91-4505-AAD5-BB6016C06B4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0" y="4171713"/>
            <a:ext cx="7521758" cy="3666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A4A31F-E2D6-4E4A-86B0-7A022DD958D6}"/>
              </a:ext>
            </a:extLst>
          </p:cNvPr>
          <p:cNvSpPr txBox="1"/>
          <p:nvPr/>
        </p:nvSpPr>
        <p:spPr>
          <a:xfrm>
            <a:off x="2661860" y="1134137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Used for driving decisions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C308E0-0D94-42AE-838F-9C733EFE34A4}"/>
              </a:ext>
            </a:extLst>
          </p:cNvPr>
          <p:cNvCxnSpPr>
            <a:cxnSpLocks/>
            <a:stCxn id="20" idx="3"/>
            <a:endCxn id="34" idx="2"/>
          </p:cNvCxnSpPr>
          <p:nvPr/>
        </p:nvCxnSpPr>
        <p:spPr>
          <a:xfrm flipV="1">
            <a:off x="3658111" y="1472691"/>
            <a:ext cx="195742" cy="13991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61DFF1-14C2-4D8E-82B8-83B22A96F53C}"/>
              </a:ext>
            </a:extLst>
          </p:cNvPr>
          <p:cNvCxnSpPr>
            <a:cxnSpLocks/>
            <a:stCxn id="14" idx="1"/>
            <a:endCxn id="34" idx="2"/>
          </p:cNvCxnSpPr>
          <p:nvPr/>
        </p:nvCxnSpPr>
        <p:spPr>
          <a:xfrm flipH="1" flipV="1">
            <a:off x="3853853" y="1472691"/>
            <a:ext cx="1031628" cy="13991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CF9E8AC-6478-4C96-A95A-6DC1917631A0}"/>
              </a:ext>
            </a:extLst>
          </p:cNvPr>
          <p:cNvSpPr txBox="1"/>
          <p:nvPr/>
        </p:nvSpPr>
        <p:spPr>
          <a:xfrm>
            <a:off x="291355" y="111523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Simulator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16565B-D4A7-4DB3-8E1F-A4D7C87FA5D7}"/>
                  </a:ext>
                </a:extLst>
              </p:cNvPr>
              <p:cNvSpPr/>
              <p:nvPr/>
            </p:nvSpPr>
            <p:spPr>
              <a:xfrm>
                <a:off x="2205660" y="3571495"/>
                <a:ext cx="1675429" cy="6002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Measurements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16565B-D4A7-4DB3-8E1F-A4D7C87FA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660" y="3571495"/>
                <a:ext cx="1675429" cy="600218"/>
              </a:xfrm>
              <a:prstGeom prst="rect">
                <a:avLst/>
              </a:prstGeom>
              <a:blipFill>
                <a:blip r:embed="rId2"/>
                <a:stretch>
                  <a:fillRect l="-717" t="-68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08E2B5-3A8C-44EC-A21D-38A888AC5150}"/>
                  </a:ext>
                </a:extLst>
              </p:cNvPr>
              <p:cNvSpPr/>
              <p:nvPr/>
            </p:nvSpPr>
            <p:spPr>
              <a:xfrm>
                <a:off x="4662502" y="3571495"/>
                <a:ext cx="1675429" cy="6002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Measurements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/>
                        <m:t>𝑡</m:t>
                      </m:r>
                      <m:r>
                        <a:rPr lang="en-US"/>
                        <m:t>=1…</m:t>
                      </m:r>
                      <m:r>
                        <a:rPr lang="en-US"/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08E2B5-3A8C-44EC-A21D-38A888AC5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02" y="3571495"/>
                <a:ext cx="1675429" cy="600218"/>
              </a:xfrm>
              <a:prstGeom prst="rect">
                <a:avLst/>
              </a:prstGeom>
              <a:blipFill>
                <a:blip r:embed="rId3"/>
                <a:stretch>
                  <a:fillRect l="-717" t="-68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3B9E1E-FA41-4CC0-9F2B-C8525B0C9EFE}"/>
                  </a:ext>
                </a:extLst>
              </p:cNvPr>
              <p:cNvSpPr/>
              <p:nvPr/>
            </p:nvSpPr>
            <p:spPr>
              <a:xfrm>
                <a:off x="6684043" y="3571495"/>
                <a:ext cx="1675429" cy="6002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Measurements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/>
                        <m:t>𝑡</m:t>
                      </m:r>
                      <m:r>
                        <a:rPr lang="en-US"/>
                        <m:t>=1…</m:t>
                      </m:r>
                      <m:r>
                        <a:rPr lang="en-US"/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3B9E1E-FA41-4CC0-9F2B-C8525B0C9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043" y="3571495"/>
                <a:ext cx="1675429" cy="600218"/>
              </a:xfrm>
              <a:prstGeom prst="rect">
                <a:avLst/>
              </a:prstGeom>
              <a:blipFill>
                <a:blip r:embed="rId4"/>
                <a:stretch>
                  <a:fillRect l="-358" t="-6863" r="-358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377C9A-26BA-463C-A308-078F08BA8C28}"/>
              </a:ext>
            </a:extLst>
          </p:cNvPr>
          <p:cNvCxnSpPr>
            <a:stCxn id="2" idx="0"/>
            <a:endCxn id="20" idx="2"/>
          </p:cNvCxnSpPr>
          <p:nvPr/>
        </p:nvCxnSpPr>
        <p:spPr>
          <a:xfrm flipV="1">
            <a:off x="3043375" y="3171968"/>
            <a:ext cx="0" cy="399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2F29F2-8E97-425E-8CD4-6BA7A98B59B9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5500217" y="3171968"/>
            <a:ext cx="0" cy="399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7382C7-0566-4CA2-A5CC-C1B6DB2D9101}"/>
              </a:ext>
            </a:extLst>
          </p:cNvPr>
          <p:cNvCxnSpPr>
            <a:stCxn id="15" idx="0"/>
            <a:endCxn id="16" idx="2"/>
          </p:cNvCxnSpPr>
          <p:nvPr/>
        </p:nvCxnSpPr>
        <p:spPr>
          <a:xfrm flipV="1">
            <a:off x="7521758" y="3171968"/>
            <a:ext cx="0" cy="399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3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Position tracking using Speed Measurements (Gaussian Noise)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4</a:t>
            </a:fld>
            <a:endParaRPr lang="en-IN" alt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7433CA-1A96-43C5-9D2F-6054A1A3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" y="1555238"/>
            <a:ext cx="4270150" cy="203302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17" y="1555238"/>
            <a:ext cx="4270150" cy="2033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9F836-38B5-4518-8A6E-AFD9DADB4930}"/>
              </a:ext>
            </a:extLst>
          </p:cNvPr>
          <p:cNvSpPr txBox="1"/>
          <p:nvPr/>
        </p:nvSpPr>
        <p:spPr>
          <a:xfrm>
            <a:off x="195481" y="366934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Failure mode (manual) with constant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78E25-2A62-4873-9141-E9F446E49E7D}"/>
              </a:ext>
            </a:extLst>
          </p:cNvPr>
          <p:cNvSpPr txBox="1"/>
          <p:nvPr/>
        </p:nvSpPr>
        <p:spPr>
          <a:xfrm>
            <a:off x="5850211" y="366934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Failure mode (AST)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D52FAB-79A7-4AAB-836B-8C317470A953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D1E11-8F8D-4EC9-A5ED-3CC28E0AA216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A2EA3-932A-4747-8BF7-D1F49625FBA4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89E9D-1E56-42BF-84B9-68EDC507697D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</p:spTree>
    <p:extLst>
      <p:ext uri="{BB962C8B-B14F-4D97-AF65-F5344CB8AC3E}">
        <p14:creationId xmlns:p14="http://schemas.microsoft.com/office/powerpoint/2010/main" val="308880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2405F-1F0D-4142-9465-A7B1D1F1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33" y="523992"/>
            <a:ext cx="7707313" cy="600218"/>
          </a:xfrm>
        </p:spPr>
        <p:txBody>
          <a:bodyPr/>
          <a:lstStyle/>
          <a:p>
            <a:r>
              <a:rPr lang="en-US" dirty="0"/>
              <a:t>Position estimation using GPS Range Measurements (Gaussian Noise)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B4C2-3D47-4517-981A-4654E717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5</a:t>
            </a:fld>
            <a:endParaRPr lang="en-I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433CA-1A96-43C5-9D2F-6054A1A3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33" y="1555238"/>
            <a:ext cx="4270150" cy="2033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BB5CA-5F4F-4989-9359-C3779299D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717" y="1555238"/>
            <a:ext cx="4270150" cy="2033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9F836-38B5-4518-8A6E-AFD9DADB4930}"/>
              </a:ext>
            </a:extLst>
          </p:cNvPr>
          <p:cNvSpPr txBox="1"/>
          <p:nvPr/>
        </p:nvSpPr>
        <p:spPr>
          <a:xfrm>
            <a:off x="147574" y="3669340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noise (manual) in GPS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78E25-2A62-4873-9141-E9F446E49E7D}"/>
              </a:ext>
            </a:extLst>
          </p:cNvPr>
          <p:cNvSpPr txBox="1"/>
          <p:nvPr/>
        </p:nvSpPr>
        <p:spPr>
          <a:xfrm>
            <a:off x="5850211" y="366934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Failure mode (AST)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594AD-28E7-46F5-B283-AEB14C1A8E7A}"/>
              </a:ext>
            </a:extLst>
          </p:cNvPr>
          <p:cNvSpPr/>
          <p:nvPr/>
        </p:nvSpPr>
        <p:spPr>
          <a:xfrm>
            <a:off x="4268618" y="4257421"/>
            <a:ext cx="245660" cy="245660"/>
          </a:xfrm>
          <a:prstGeom prst="rect">
            <a:avLst/>
          </a:prstGeom>
          <a:solidFill>
            <a:srgbClr val="A6915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3194F-C881-418D-8805-C73C2F94032F}"/>
              </a:ext>
            </a:extLst>
          </p:cNvPr>
          <p:cNvSpPr/>
          <p:nvPr/>
        </p:nvSpPr>
        <p:spPr>
          <a:xfrm>
            <a:off x="6481976" y="4257421"/>
            <a:ext cx="245660" cy="245660"/>
          </a:xfrm>
          <a:prstGeom prst="rect">
            <a:avLst/>
          </a:prstGeom>
          <a:solidFill>
            <a:srgbClr val="B0B3DC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627-9F78-4185-9ACA-34BEAFF3865A}"/>
              </a:ext>
            </a:extLst>
          </p:cNvPr>
          <p:cNvSpPr txBox="1"/>
          <p:nvPr/>
        </p:nvSpPr>
        <p:spPr>
          <a:xfrm>
            <a:off x="4572000" y="41955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1DC23-A756-4D16-BAA2-2FAE09A0DDA0}"/>
              </a:ext>
            </a:extLst>
          </p:cNvPr>
          <p:cNvSpPr txBox="1"/>
          <p:nvPr/>
        </p:nvSpPr>
        <p:spPr>
          <a:xfrm>
            <a:off x="6821792" y="41955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Position</a:t>
            </a:r>
          </a:p>
        </p:txBody>
      </p:sp>
    </p:spTree>
    <p:extLst>
      <p:ext uri="{BB962C8B-B14F-4D97-AF65-F5344CB8AC3E}">
        <p14:creationId xmlns:p14="http://schemas.microsoft.com/office/powerpoint/2010/main" val="3760444665"/>
      </p:ext>
    </p:extLst>
  </p:cSld>
  <p:clrMapOvr>
    <a:masterClrMapping/>
  </p:clrMapOvr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186</Words>
  <Application>Microsoft Office PowerPoint</Application>
  <PresentationFormat>On-screen Show (16:9)</PresentationFormat>
  <Paragraphs>65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Allstate/Stanford Research Update: Observation Noise</vt:lpstr>
      <vt:lpstr>AST Framework</vt:lpstr>
      <vt:lpstr>Observation Noise in Simulator - 1</vt:lpstr>
      <vt:lpstr>Observation Noise in Simulator - 1</vt:lpstr>
      <vt:lpstr>Position tracking using Speed Measurements (Gaussian Noise)</vt:lpstr>
      <vt:lpstr>Position estimation using GPS Range Measurements (Gaussian Noise)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DEMO: Overview of ROS and Kalman Filter</dc:title>
  <dc:creator>Shubh Gupta</dc:creator>
  <cp:lastModifiedBy>Shubh Gupta</cp:lastModifiedBy>
  <cp:revision>352</cp:revision>
  <dcterms:created xsi:type="dcterms:W3CDTF">2020-09-20T18:59:01Z</dcterms:created>
  <dcterms:modified xsi:type="dcterms:W3CDTF">2020-11-02T20:58:36Z</dcterms:modified>
</cp:coreProperties>
</file>